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4" r:id="rId3"/>
    <p:sldId id="266" r:id="rId4"/>
    <p:sldId id="269" r:id="rId5"/>
    <p:sldId id="277" r:id="rId6"/>
    <p:sldId id="267" r:id="rId7"/>
    <p:sldId id="268" r:id="rId8"/>
    <p:sldId id="279" r:id="rId9"/>
    <p:sldId id="274" r:id="rId10"/>
    <p:sldId id="271" r:id="rId11"/>
    <p:sldId id="276" r:id="rId12"/>
    <p:sldId id="272" r:id="rId13"/>
    <p:sldId id="278" r:id="rId14"/>
  </p:sldIdLst>
  <p:sldSz cx="12192000" cy="6858000"/>
  <p:notesSz cx="6808788" cy="9940925"/>
  <p:custDataLst>
    <p:tags r:id="rId16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21" autoAdjust="0"/>
    <p:restoredTop sz="85763" autoAdjust="0"/>
  </p:normalViewPr>
  <p:slideViewPr>
    <p:cSldViewPr snapToGrid="0">
      <p:cViewPr varScale="1">
        <p:scale>
          <a:sx n="96" d="100"/>
          <a:sy n="96" d="100"/>
        </p:scale>
        <p:origin x="16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38789-952B-4B95-BF39-5E16873D87F7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373A8-EA0B-426F-B00D-289820C479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34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 smtClean="0"/>
          </a:p>
          <a:p>
            <a:pPr marL="171450" indent="-171450">
              <a:buFontTx/>
              <a:buChar char="-"/>
            </a:pPr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1328-DF76-413D-B626-E23FC91C7C7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8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1328-DF76-413D-B626-E23FC91C7C7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64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1328-DF76-413D-B626-E23FC91C7C7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390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1328-DF76-413D-B626-E23FC91C7C7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522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1328-DF76-413D-B626-E23FC91C7C7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71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1328-DF76-413D-B626-E23FC91C7C7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30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1328-DF76-413D-B626-E23FC91C7C7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44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1328-DF76-413D-B626-E23FC91C7C7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01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1328-DF76-413D-B626-E23FC91C7C7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426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1328-DF76-413D-B626-E23FC91C7C7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108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1328-DF76-413D-B626-E23FC91C7C7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047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1328-DF76-413D-B626-E23FC91C7C7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960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1328-DF76-413D-B626-E23FC91C7C7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59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0225-C76E-4F61-B9E7-E85F60147DBC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6E68-EF69-476B-A403-648F63B49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93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0225-C76E-4F61-B9E7-E85F60147DBC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6E68-EF69-476B-A403-648F63B49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32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0225-C76E-4F61-B9E7-E85F60147DBC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6E68-EF69-476B-A403-648F63B49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22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0225-C76E-4F61-B9E7-E85F60147DBC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6E68-EF69-476B-A403-648F63B49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14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0225-C76E-4F61-B9E7-E85F60147DBC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6E68-EF69-476B-A403-648F63B49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67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0225-C76E-4F61-B9E7-E85F60147DBC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6E68-EF69-476B-A403-648F63B49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6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0225-C76E-4F61-B9E7-E85F60147DBC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6E68-EF69-476B-A403-648F63B49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94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0225-C76E-4F61-B9E7-E85F60147DBC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6E68-EF69-476B-A403-648F63B49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03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0225-C76E-4F61-B9E7-E85F60147DBC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6E68-EF69-476B-A403-648F63B49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42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0225-C76E-4F61-B9E7-E85F60147DBC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6E68-EF69-476B-A403-648F63B49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4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0225-C76E-4F61-B9E7-E85F60147DBC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6E68-EF69-476B-A403-648F63B49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72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B0225-C76E-4F61-B9E7-E85F60147DBC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86E68-EF69-476B-A403-648F63B49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44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https://www.staz.nl/onderwerpen/duurzame-inzetbaarheid/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10" Type="http://schemas.openxmlformats.org/officeDocument/2006/relationships/hyperlink" Target="https://verschijnenverdwijnbanen.nl/tentoonstelling-zorg/" TargetMode="External"/><Relationship Id="rId4" Type="http://schemas.openxmlformats.org/officeDocument/2006/relationships/hyperlink" Target="https://www.staz.nl/onderwerpen/duurzame-inzetbaarheid/" TargetMode="Externa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hyperlink" Target="https://www.staz.nl/onderwerpen/duurzame-inzetbaarheid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staz.nl/onderwerpen/duurzame-inzetbaarheid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taz.nl/actueel/inschrijven-nieuwsbrief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staz.nl/onderwerpen/duurzame-inzetbaarhei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staz.nl/onderwerpen/duurzame-inzetbaarheid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hyperlink" Target="https://www.staz.nl/onderwerpen/duurzame-inzetbaarheid/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hyperlink" Target="https://www.staz.nl/onderwerpen/duurzame-inzetbaarheid/" TargetMode="Externa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hyperlink" Target="https://www.staz.nl/onderwerpen/duurzame-inzetbaarheid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hyperlink" Target="https://www.staz.nl/onderwerpen/duurzame-inzetbaarheid/" TargetMode="Externa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hyperlink" Target="https://www.staz.nl/onderwerpen/duurzame-inzetbaarheid/" TargetMode="Externa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hyperlink" Target="https://www.staz.nl/onderwerpen/duurzame-inzetbaarheid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hyperlink" Target="https://www.staz.nl/onderwerpen/duurzame-inzetbaarheid/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-57800"/>
            <a:ext cx="12191999" cy="5596885"/>
          </a:xfrm>
          <a:prstGeom prst="rect">
            <a:avLst/>
          </a:prstGeom>
          <a:solidFill>
            <a:srgbClr val="00407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Werk van de Toekomst</a:t>
            </a:r>
          </a:p>
          <a:p>
            <a:pPr algn="ctr"/>
            <a:r>
              <a:rPr lang="nl-NL" sz="4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Webinar </a:t>
            </a:r>
            <a:endParaRPr lang="nl-NL" sz="48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89861" y="2099733"/>
            <a:ext cx="10618406" cy="3976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Nieuw StAZ logo_1024x4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272" y="5954481"/>
            <a:ext cx="1490889" cy="6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492" y="5695950"/>
            <a:ext cx="17335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516" y="1268465"/>
            <a:ext cx="4250796" cy="5810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334" y="4957018"/>
            <a:ext cx="6677025" cy="8858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7458" y="210664"/>
            <a:ext cx="5019675" cy="7239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363" y="3687847"/>
            <a:ext cx="5600700" cy="8001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5783" y="1213627"/>
            <a:ext cx="4738072" cy="402832"/>
          </a:xfrm>
          <a:prstGeom prst="rect">
            <a:avLst/>
          </a:prstGeom>
        </p:spPr>
      </p:pic>
      <p:grpSp>
        <p:nvGrpSpPr>
          <p:cNvPr id="14" name="Groep 13"/>
          <p:cNvGrpSpPr/>
          <p:nvPr/>
        </p:nvGrpSpPr>
        <p:grpSpPr>
          <a:xfrm>
            <a:off x="6569605" y="4020794"/>
            <a:ext cx="4972050" cy="792471"/>
            <a:chOff x="4901822" y="2763529"/>
            <a:chExt cx="4972050" cy="851738"/>
          </a:xfrm>
        </p:grpSpPr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01822" y="2763529"/>
              <a:ext cx="4972050" cy="851738"/>
            </a:xfrm>
            <a:prstGeom prst="rect">
              <a:avLst/>
            </a:prstGeom>
          </p:spPr>
        </p:pic>
        <p:sp>
          <p:nvSpPr>
            <p:cNvPr id="13" name="Rechthoek 12"/>
            <p:cNvSpPr/>
            <p:nvPr/>
          </p:nvSpPr>
          <p:spPr>
            <a:xfrm>
              <a:off x="6757458" y="3235156"/>
              <a:ext cx="3106209" cy="380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5" name="Afbeelding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908" y="358698"/>
            <a:ext cx="5068319" cy="76813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4587" y="3308094"/>
            <a:ext cx="4480455" cy="56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12192000" cy="1596571"/>
          </a:xfrm>
          <a:prstGeom prst="rect">
            <a:avLst/>
          </a:prstGeom>
          <a:solidFill>
            <a:srgbClr val="00407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>
                <a:solidFill>
                  <a:schemeClr val="bg1"/>
                </a:solidFill>
              </a:rPr>
              <a:t>	</a:t>
            </a:r>
            <a:r>
              <a:rPr lang="nl-NL" sz="4000" b="1" dirty="0" smtClean="0">
                <a:solidFill>
                  <a:schemeClr val="bg1"/>
                </a:solidFill>
              </a:rPr>
              <a:t>Anticiperen op de toekomst….maar hoe?</a:t>
            </a:r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Nieuw StAZ logo_1024x4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200" y="5954935"/>
            <a:ext cx="1490889" cy="6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489859" y="4866640"/>
            <a:ext cx="10593006" cy="1150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Afbeelding 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91" y="5685853"/>
            <a:ext cx="17335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12" y="2700641"/>
            <a:ext cx="3736522" cy="274121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9745" y="2704615"/>
            <a:ext cx="3736522" cy="274121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8278" y="2700034"/>
            <a:ext cx="3736522" cy="274242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9" y="1711154"/>
            <a:ext cx="707405" cy="682692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4033006" y="1963636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Bewustwording veranderend beroep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141212" y="5748650"/>
            <a:ext cx="625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Bron: </a:t>
            </a:r>
            <a:r>
              <a:rPr lang="nl-NL" sz="1400" i="1" dirty="0">
                <a:hlinkClick r:id="rId10"/>
              </a:rPr>
              <a:t>https://</a:t>
            </a:r>
            <a:r>
              <a:rPr lang="nl-NL" sz="1400" i="1" dirty="0">
                <a:latin typeface="Nitti Grotesk" panose="020B0503040202020003" pitchFamily="34" charset="0"/>
                <a:hlinkClick r:id="rId10"/>
              </a:rPr>
              <a:t>verschijnenverdwijnbanen.nl/tentoonstelling-zorg</a:t>
            </a:r>
            <a:r>
              <a:rPr lang="nl-NL" sz="1400" i="1" dirty="0" smtClean="0">
                <a:hlinkClick r:id="rId10"/>
              </a:rPr>
              <a:t>/</a:t>
            </a:r>
            <a:endParaRPr lang="nl-NL" sz="1400" i="1" dirty="0" smtClean="0"/>
          </a:p>
          <a:p>
            <a:endParaRPr lang="nl-NL" sz="1400" i="1" dirty="0"/>
          </a:p>
        </p:txBody>
      </p:sp>
    </p:spTree>
    <p:extLst>
      <p:ext uri="{BB962C8B-B14F-4D97-AF65-F5344CB8AC3E}">
        <p14:creationId xmlns:p14="http://schemas.microsoft.com/office/powerpoint/2010/main" val="41755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12192000" cy="1596571"/>
          </a:xfrm>
          <a:prstGeom prst="rect">
            <a:avLst/>
          </a:prstGeom>
          <a:solidFill>
            <a:srgbClr val="00407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>
                <a:solidFill>
                  <a:schemeClr val="bg1"/>
                </a:solidFill>
              </a:rPr>
              <a:t>	</a:t>
            </a:r>
            <a:r>
              <a:rPr lang="nl-NL" sz="4000" b="1" dirty="0" smtClean="0">
                <a:solidFill>
                  <a:schemeClr val="bg1"/>
                </a:solidFill>
              </a:rPr>
              <a:t>Anticiperen op de toekomst….maar hoe?</a:t>
            </a:r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Nieuw StAZ logo_1024x4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200" y="5954935"/>
            <a:ext cx="1490889" cy="6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489859" y="4866640"/>
            <a:ext cx="10593006" cy="1150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Afbeelding 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91" y="5685853"/>
            <a:ext cx="173355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kstvak 11"/>
          <p:cNvSpPr txBox="1"/>
          <p:nvPr/>
        </p:nvSpPr>
        <p:spPr>
          <a:xfrm>
            <a:off x="4033005" y="1963636"/>
            <a:ext cx="51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Bewustwording veranderende organisatie van werk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59" y="1872071"/>
            <a:ext cx="748246" cy="74824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2045" y="3304540"/>
            <a:ext cx="2924175" cy="15621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9589" y="2674706"/>
            <a:ext cx="4151222" cy="295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12192000" cy="1596571"/>
          </a:xfrm>
          <a:prstGeom prst="rect">
            <a:avLst/>
          </a:prstGeom>
          <a:solidFill>
            <a:srgbClr val="00407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>
                <a:solidFill>
                  <a:schemeClr val="bg1"/>
                </a:solidFill>
              </a:rPr>
              <a:t>	</a:t>
            </a:r>
            <a:r>
              <a:rPr lang="nl-NL" sz="4000" b="1" dirty="0" smtClean="0">
                <a:solidFill>
                  <a:schemeClr val="bg1"/>
                </a:solidFill>
              </a:rPr>
              <a:t>Intermezzo</a:t>
            </a:r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Nieuw StAZ logo_1024x4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200" y="5954935"/>
            <a:ext cx="1490889" cy="6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489859" y="4866640"/>
            <a:ext cx="10593006" cy="1150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Afbeelding 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91" y="5685853"/>
            <a:ext cx="173355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hthoek 14"/>
          <p:cNvSpPr/>
          <p:nvPr/>
        </p:nvSpPr>
        <p:spPr>
          <a:xfrm>
            <a:off x="489861" y="1897166"/>
            <a:ext cx="10593006" cy="3737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</a:rPr>
              <a:t>Gesprek</a:t>
            </a:r>
            <a:endParaRPr lang="en-US" sz="20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Wat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zijn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volgens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jou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belangrijkste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veranderingen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in het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werk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in de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ziekenhuizen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Wat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s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voor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jou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grootste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uitdaging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om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te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anticiperen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op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deze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veranderingen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Ben je al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bezig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met het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voorbereiden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van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medewerkers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en de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organisatie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hierop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? Zo ja, hoe?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12192000" cy="1596571"/>
          </a:xfrm>
          <a:prstGeom prst="rect">
            <a:avLst/>
          </a:prstGeom>
          <a:solidFill>
            <a:srgbClr val="00407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 smtClean="0">
                <a:solidFill>
                  <a:schemeClr val="bg1"/>
                </a:solidFill>
              </a:rPr>
              <a:t>	</a:t>
            </a:r>
            <a:r>
              <a:rPr lang="nl-NL" sz="4000" b="1" dirty="0" err="1" smtClean="0">
                <a:solidFill>
                  <a:schemeClr val="bg1"/>
                </a:solidFill>
              </a:rPr>
              <a:t>StAZ</a:t>
            </a:r>
            <a:r>
              <a:rPr lang="nl-NL" sz="4000" b="1" dirty="0" smtClean="0">
                <a:solidFill>
                  <a:schemeClr val="bg1"/>
                </a:solidFill>
              </a:rPr>
              <a:t>: Stichting Arbeidsmarkt Ziekenhuizen </a:t>
            </a:r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Nieuw StAZ logo_1024x4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200" y="5954935"/>
            <a:ext cx="1490889" cy="6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91" y="5685853"/>
            <a:ext cx="173355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807963" y="2184602"/>
            <a:ext cx="10380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Wil je op de </a:t>
            </a:r>
            <a:r>
              <a:rPr lang="en-US" sz="2400" dirty="0" err="1" smtClean="0"/>
              <a:t>hoogte</a:t>
            </a:r>
            <a:r>
              <a:rPr lang="en-US" sz="2400" dirty="0" smtClean="0"/>
              <a:t> </a:t>
            </a:r>
            <a:r>
              <a:rPr lang="en-US" sz="2400" dirty="0" err="1" smtClean="0"/>
              <a:t>blijven</a:t>
            </a:r>
            <a:r>
              <a:rPr lang="en-US" sz="2400" dirty="0" smtClean="0"/>
              <a:t> van </a:t>
            </a:r>
            <a:r>
              <a:rPr lang="en-US" sz="2400" dirty="0" err="1" smtClean="0"/>
              <a:t>alle</a:t>
            </a:r>
            <a:r>
              <a:rPr lang="en-US" sz="2400" dirty="0" smtClean="0"/>
              <a:t> </a:t>
            </a:r>
            <a:r>
              <a:rPr lang="en-US" sz="2400" dirty="0" err="1" smtClean="0"/>
              <a:t>activiteiten</a:t>
            </a:r>
            <a:r>
              <a:rPr lang="en-US" sz="2400" dirty="0" smtClean="0"/>
              <a:t> van </a:t>
            </a:r>
            <a:r>
              <a:rPr lang="en-US" sz="2400" dirty="0" err="1" smtClean="0"/>
              <a:t>StAZ</a:t>
            </a:r>
            <a:r>
              <a:rPr lang="en-US" sz="2400" dirty="0" smtClean="0"/>
              <a:t> op het </a:t>
            </a:r>
            <a:r>
              <a:rPr lang="en-US" sz="2400" dirty="0" err="1" smtClean="0"/>
              <a:t>gebied</a:t>
            </a:r>
            <a:r>
              <a:rPr lang="en-US" sz="2400" dirty="0" smtClean="0"/>
              <a:t> van </a:t>
            </a:r>
            <a:r>
              <a:rPr lang="en-US" sz="2400" dirty="0" err="1" smtClean="0"/>
              <a:t>Duurzame</a:t>
            </a:r>
            <a:r>
              <a:rPr lang="en-US" sz="2400" dirty="0" smtClean="0"/>
              <a:t> </a:t>
            </a:r>
            <a:r>
              <a:rPr lang="en-US" sz="2400" dirty="0" err="1" smtClean="0"/>
              <a:t>Inzetbaarheid</a:t>
            </a:r>
            <a:r>
              <a:rPr lang="en-US" sz="2400" dirty="0" smtClean="0"/>
              <a:t>?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Kijk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op </a:t>
            </a:r>
            <a:r>
              <a:rPr lang="en-US" sz="2400" dirty="0" err="1" smtClean="0">
                <a:hlinkClick r:id="rId4"/>
              </a:rPr>
              <a:t>onze</a:t>
            </a:r>
            <a:r>
              <a:rPr lang="en-US" sz="2400" dirty="0">
                <a:hlinkClick r:id="rId4"/>
              </a:rPr>
              <a:t> </a:t>
            </a:r>
            <a:r>
              <a:rPr lang="en-US" sz="2400" dirty="0" smtClean="0">
                <a:hlinkClick r:id="rId4"/>
              </a:rPr>
              <a:t>website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of </a:t>
            </a:r>
            <a:r>
              <a:rPr lang="en-US" sz="2400" dirty="0" smtClean="0">
                <a:hlinkClick r:id="rId6"/>
              </a:rPr>
              <a:t>meld je </a:t>
            </a:r>
            <a:r>
              <a:rPr lang="en-US" sz="2400" dirty="0" err="1" smtClean="0">
                <a:hlinkClick r:id="rId6"/>
              </a:rPr>
              <a:t>aan</a:t>
            </a:r>
            <a:r>
              <a:rPr lang="en-US" sz="2400" dirty="0" smtClean="0">
                <a:hlinkClick r:id="rId6"/>
              </a:rPr>
              <a:t> </a:t>
            </a:r>
            <a:r>
              <a:rPr lang="en-US" sz="2400" dirty="0" err="1" smtClean="0">
                <a:hlinkClick r:id="rId6"/>
              </a:rPr>
              <a:t>voor</a:t>
            </a:r>
            <a:r>
              <a:rPr lang="en-US" sz="2400" dirty="0" smtClean="0">
                <a:hlinkClick r:id="rId6"/>
              </a:rPr>
              <a:t> </a:t>
            </a:r>
            <a:r>
              <a:rPr lang="en-US" sz="2400" dirty="0" err="1" smtClean="0">
                <a:hlinkClick r:id="rId6"/>
              </a:rPr>
              <a:t>onze</a:t>
            </a:r>
            <a:r>
              <a:rPr lang="en-US" sz="2400" dirty="0" smtClean="0">
                <a:hlinkClick r:id="rId6"/>
              </a:rPr>
              <a:t> </a:t>
            </a:r>
            <a:r>
              <a:rPr lang="en-US" sz="2400" dirty="0" err="1" smtClean="0">
                <a:hlinkClick r:id="rId6"/>
              </a:rPr>
              <a:t>nieuwsbrief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9282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12192000" cy="1596571"/>
          </a:xfrm>
          <a:prstGeom prst="rect">
            <a:avLst/>
          </a:prstGeom>
          <a:solidFill>
            <a:srgbClr val="00407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 smtClean="0">
                <a:solidFill>
                  <a:schemeClr val="bg1"/>
                </a:solidFill>
              </a:rPr>
              <a:t>	Programma</a:t>
            </a:r>
          </a:p>
          <a:p>
            <a:r>
              <a:rPr lang="nl-NL" sz="4000" b="1" dirty="0" smtClean="0">
                <a:solidFill>
                  <a:schemeClr val="bg1"/>
                </a:solidFill>
              </a:rPr>
              <a:t>	</a:t>
            </a:r>
            <a:r>
              <a:rPr lang="nl-NL" sz="2000" b="1" dirty="0" smtClean="0">
                <a:solidFill>
                  <a:schemeClr val="bg1"/>
                </a:solidFill>
              </a:rPr>
              <a:t>(16.00 -17.15)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89861" y="1897166"/>
            <a:ext cx="10593006" cy="3737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Introductie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en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doel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Wat ‘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weten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we’ over de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toekomst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van het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werk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Hoe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anticiperen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?  -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voorbeelden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en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kennisdeling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Vragen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en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afronding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Nieuw StAZ logo_1024x4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200" y="5954935"/>
            <a:ext cx="1490889" cy="6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489859" y="2976678"/>
            <a:ext cx="10593006" cy="1920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89859" y="4866640"/>
            <a:ext cx="10593006" cy="1150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Afbeelding 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91" y="5685853"/>
            <a:ext cx="1733550" cy="116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24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-8659"/>
            <a:ext cx="12192000" cy="1596571"/>
          </a:xfrm>
          <a:prstGeom prst="rect">
            <a:avLst/>
          </a:prstGeom>
          <a:solidFill>
            <a:srgbClr val="00407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>
                <a:solidFill>
                  <a:schemeClr val="bg1"/>
                </a:solidFill>
              </a:rPr>
              <a:t>	</a:t>
            </a:r>
            <a:r>
              <a:rPr lang="nl-NL" sz="4000" b="1" dirty="0" smtClean="0">
                <a:solidFill>
                  <a:schemeClr val="bg1"/>
                </a:solidFill>
              </a:rPr>
              <a:t>Toekomst van Werk (in de zorg)</a:t>
            </a:r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Nieuw StAZ logo_1024x4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200" y="5954935"/>
            <a:ext cx="1490889" cy="6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91" y="5685853"/>
            <a:ext cx="173355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Ovaal 1032"/>
          <p:cNvSpPr/>
          <p:nvPr/>
        </p:nvSpPr>
        <p:spPr>
          <a:xfrm>
            <a:off x="7030543" y="2496522"/>
            <a:ext cx="2939477" cy="28464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37" name="Rechte verbindingslijn met pijl 1036"/>
          <p:cNvCxnSpPr/>
          <p:nvPr/>
        </p:nvCxnSpPr>
        <p:spPr>
          <a:xfrm>
            <a:off x="5560326" y="3246327"/>
            <a:ext cx="1285390" cy="4764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/>
          <p:cNvCxnSpPr/>
          <p:nvPr/>
        </p:nvCxnSpPr>
        <p:spPr>
          <a:xfrm flipV="1">
            <a:off x="5536938" y="4859275"/>
            <a:ext cx="1311258" cy="5337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Ovaal 1028"/>
          <p:cNvSpPr/>
          <p:nvPr/>
        </p:nvSpPr>
        <p:spPr>
          <a:xfrm>
            <a:off x="2684243" y="1729259"/>
            <a:ext cx="2718546" cy="24332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8"/>
          <p:cNvGrpSpPr/>
          <p:nvPr/>
        </p:nvGrpSpPr>
        <p:grpSpPr>
          <a:xfrm>
            <a:off x="3211175" y="1844327"/>
            <a:ext cx="1664681" cy="2041669"/>
            <a:chOff x="3211175" y="1844327"/>
            <a:chExt cx="1664681" cy="2041669"/>
          </a:xfrm>
        </p:grpSpPr>
        <p:pic>
          <p:nvPicPr>
            <p:cNvPr id="1025" name="Afbeelding 10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45180" y="2313551"/>
              <a:ext cx="632785" cy="650288"/>
            </a:xfrm>
            <a:prstGeom prst="rect">
              <a:avLst/>
            </a:prstGeom>
          </p:spPr>
        </p:pic>
        <p:grpSp>
          <p:nvGrpSpPr>
            <p:cNvPr id="2" name="Groep 1"/>
            <p:cNvGrpSpPr/>
            <p:nvPr/>
          </p:nvGrpSpPr>
          <p:grpSpPr>
            <a:xfrm>
              <a:off x="3211175" y="1844327"/>
              <a:ext cx="1664681" cy="2041669"/>
              <a:chOff x="1233269" y="1797907"/>
              <a:chExt cx="1664681" cy="2041669"/>
            </a:xfrm>
          </p:grpSpPr>
          <p:pic>
            <p:nvPicPr>
              <p:cNvPr id="31" name="Afbeelding 3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3269" y="2211044"/>
                <a:ext cx="585965" cy="602173"/>
              </a:xfrm>
              <a:prstGeom prst="rect">
                <a:avLst/>
              </a:prstGeom>
            </p:spPr>
          </p:pic>
          <p:pic>
            <p:nvPicPr>
              <p:cNvPr id="1027" name="Afbeelding 10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7318" y="2961529"/>
                <a:ext cx="665031" cy="683426"/>
              </a:xfrm>
              <a:prstGeom prst="rect">
                <a:avLst/>
              </a:prstGeom>
            </p:spPr>
          </p:pic>
          <p:pic>
            <p:nvPicPr>
              <p:cNvPr id="1028" name="Afbeelding 102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69384" y="2988092"/>
                <a:ext cx="828566" cy="851484"/>
              </a:xfrm>
              <a:prstGeom prst="rect">
                <a:avLst/>
              </a:prstGeom>
            </p:spPr>
          </p:pic>
          <p:sp>
            <p:nvSpPr>
              <p:cNvPr id="1042" name="Tekstvak 1041"/>
              <p:cNvSpPr txBox="1"/>
              <p:nvPr/>
            </p:nvSpPr>
            <p:spPr>
              <a:xfrm>
                <a:off x="1787460" y="1797907"/>
                <a:ext cx="8372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i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werk</a:t>
                </a:r>
                <a:endParaRPr lang="nl-NL" b="1" i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1031" name="Ovaal 1030"/>
          <p:cNvSpPr/>
          <p:nvPr/>
        </p:nvSpPr>
        <p:spPr>
          <a:xfrm>
            <a:off x="2624667" y="4303898"/>
            <a:ext cx="2744090" cy="2425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" name="Groep 3"/>
          <p:cNvGrpSpPr/>
          <p:nvPr/>
        </p:nvGrpSpPr>
        <p:grpSpPr>
          <a:xfrm>
            <a:off x="3072188" y="4288844"/>
            <a:ext cx="1942655" cy="2070052"/>
            <a:chOff x="1153572" y="4418899"/>
            <a:chExt cx="1942655" cy="2070052"/>
          </a:xfrm>
        </p:grpSpPr>
        <p:pic>
          <p:nvPicPr>
            <p:cNvPr id="39" name="Afbeelding 3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55215" y="4798943"/>
              <a:ext cx="607783" cy="654455"/>
            </a:xfrm>
            <a:prstGeom prst="rect">
              <a:avLst/>
            </a:prstGeom>
          </p:spPr>
        </p:pic>
        <p:pic>
          <p:nvPicPr>
            <p:cNvPr id="40" name="Afbeelding 3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2260" y="5601710"/>
              <a:ext cx="823967" cy="887241"/>
            </a:xfrm>
            <a:prstGeom prst="rect">
              <a:avLst/>
            </a:prstGeom>
          </p:spPr>
        </p:pic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572" y="5656069"/>
              <a:ext cx="811673" cy="778523"/>
            </a:xfrm>
            <a:prstGeom prst="rect">
              <a:avLst/>
            </a:prstGeom>
          </p:spPr>
        </p:pic>
        <p:sp>
          <p:nvSpPr>
            <p:cNvPr id="61" name="Tekstvak 60"/>
            <p:cNvSpPr txBox="1"/>
            <p:nvPr/>
          </p:nvSpPr>
          <p:spPr>
            <a:xfrm>
              <a:off x="1825572" y="4418899"/>
              <a:ext cx="837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i="1" dirty="0" smtClean="0">
                  <a:solidFill>
                    <a:schemeClr val="accent5">
                      <a:lumMod val="50000"/>
                    </a:schemeClr>
                  </a:solidFill>
                </a:rPr>
                <a:t>zorg</a:t>
              </a:r>
              <a:endParaRPr lang="nl-NL" b="1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7358317" y="2658085"/>
            <a:ext cx="1997001" cy="2523343"/>
            <a:chOff x="5415873" y="2698236"/>
            <a:chExt cx="1997001" cy="2523343"/>
          </a:xfrm>
        </p:grpSpPr>
        <p:pic>
          <p:nvPicPr>
            <p:cNvPr id="44" name="Afbeelding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73" y="3558545"/>
              <a:ext cx="726873" cy="770450"/>
            </a:xfrm>
            <a:prstGeom prst="rect">
              <a:avLst/>
            </a:prstGeom>
          </p:spPr>
        </p:pic>
        <p:pic>
          <p:nvPicPr>
            <p:cNvPr id="45" name="Afbeelding 4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69362" y="4412195"/>
              <a:ext cx="763605" cy="809384"/>
            </a:xfrm>
            <a:prstGeom prst="rect">
              <a:avLst/>
            </a:prstGeom>
          </p:spPr>
        </p:pic>
        <p:pic>
          <p:nvPicPr>
            <p:cNvPr id="46" name="Afbeelding 4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059" y="3450960"/>
              <a:ext cx="759815" cy="777232"/>
            </a:xfrm>
            <a:prstGeom prst="rect">
              <a:avLst/>
            </a:prstGeom>
          </p:spPr>
        </p:pic>
        <p:sp>
          <p:nvSpPr>
            <p:cNvPr id="63" name="Tekstvak 62"/>
            <p:cNvSpPr txBox="1"/>
            <p:nvPr/>
          </p:nvSpPr>
          <p:spPr>
            <a:xfrm>
              <a:off x="5820645" y="2698236"/>
              <a:ext cx="1180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i="1" dirty="0" smtClean="0">
                  <a:solidFill>
                    <a:schemeClr val="accent5">
                      <a:lumMod val="50000"/>
                    </a:schemeClr>
                  </a:solidFill>
                </a:rPr>
                <a:t>werk in de</a:t>
              </a:r>
            </a:p>
            <a:p>
              <a:pPr algn="ctr"/>
              <a:r>
                <a:rPr lang="nl-NL" b="1" i="1" dirty="0" smtClean="0">
                  <a:solidFill>
                    <a:schemeClr val="accent5">
                      <a:lumMod val="50000"/>
                    </a:schemeClr>
                  </a:solidFill>
                </a:rPr>
                <a:t>zorg</a:t>
              </a:r>
              <a:endParaRPr lang="nl-NL" b="1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01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12192000" cy="1596571"/>
          </a:xfrm>
          <a:prstGeom prst="rect">
            <a:avLst/>
          </a:prstGeom>
          <a:solidFill>
            <a:srgbClr val="00407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>
                <a:solidFill>
                  <a:schemeClr val="bg1"/>
                </a:solidFill>
              </a:rPr>
              <a:t>	</a:t>
            </a:r>
            <a:r>
              <a:rPr lang="nl-NL" sz="4000" b="1" dirty="0" smtClean="0">
                <a:solidFill>
                  <a:schemeClr val="bg1"/>
                </a:solidFill>
              </a:rPr>
              <a:t>Trends arbeid</a:t>
            </a:r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Nieuw StAZ logo_1024x4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200" y="5954935"/>
            <a:ext cx="1490889" cy="6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489859" y="4866640"/>
            <a:ext cx="10593006" cy="1150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Afbeelding 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91" y="5685853"/>
            <a:ext cx="173355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kstvak 24"/>
          <p:cNvSpPr txBox="1"/>
          <p:nvPr/>
        </p:nvSpPr>
        <p:spPr>
          <a:xfrm>
            <a:off x="234290" y="3649110"/>
            <a:ext cx="3208867" cy="1661993"/>
          </a:xfrm>
          <a:prstGeom prst="rect">
            <a:avLst/>
          </a:prstGeom>
          <a:solidFill>
            <a:schemeClr val="bg2"/>
          </a:solidFill>
          <a:ln w="254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Nitti Grotesk" panose="020B0503040202020003" pitchFamily="34" charset="0"/>
              </a:rPr>
              <a:t>Demografie 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v</a:t>
            </a:r>
            <a:r>
              <a:rPr lang="nl-NL" sz="1400" dirty="0" smtClean="0">
                <a:latin typeface="Nitti Grotesk" panose="020B0503040202020003" pitchFamily="34" charset="0"/>
              </a:rPr>
              <a:t>ergijzing &amp; ontgroening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latin typeface="Nitti Grotesk" panose="020B0503040202020003" pitchFamily="34" charset="0"/>
              </a:rPr>
              <a:t>levensverwachting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latin typeface="Nitti Grotesk" panose="020B0503040202020003" pitchFamily="34" charset="0"/>
              </a:rPr>
              <a:t>werkenden </a:t>
            </a:r>
            <a:r>
              <a:rPr lang="nl-NL" sz="1400" dirty="0" err="1" smtClean="0">
                <a:latin typeface="Nitti Grotesk" panose="020B0503040202020003" pitchFamily="34" charset="0"/>
              </a:rPr>
              <a:t>t.o.v</a:t>
            </a:r>
            <a:r>
              <a:rPr lang="nl-NL" sz="1400" dirty="0" smtClean="0">
                <a:latin typeface="Nitti Grotesk" panose="020B0503040202020003" pitchFamily="34" charset="0"/>
              </a:rPr>
              <a:t> niet werkenden   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latin typeface="Nitti Grotesk" panose="020B0503040202020003" pitchFamily="34" charset="0"/>
              </a:rPr>
              <a:t>migratie</a:t>
            </a:r>
          </a:p>
          <a:p>
            <a:pPr marL="285750" indent="-285750">
              <a:buFontTx/>
              <a:buChar char="-"/>
            </a:pPr>
            <a:r>
              <a:rPr lang="nl-NL" sz="1400" dirty="0" err="1" smtClean="0">
                <a:latin typeface="Nitti Grotesk" panose="020B0503040202020003" pitchFamily="34" charset="0"/>
              </a:rPr>
              <a:t>sociaal-economische</a:t>
            </a:r>
            <a:r>
              <a:rPr lang="nl-NL" sz="1400" dirty="0" smtClean="0">
                <a:latin typeface="Nitti Grotesk" panose="020B0503040202020003" pitchFamily="34" charset="0"/>
              </a:rPr>
              <a:t> gezondheidsverschillen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nl-NL" sz="1400" dirty="0">
              <a:latin typeface="Nitti Grotesk" panose="020B0503040202020003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751384" y="3656750"/>
            <a:ext cx="2529386" cy="1261884"/>
          </a:xfrm>
          <a:prstGeom prst="rect">
            <a:avLst/>
          </a:prstGeom>
          <a:solidFill>
            <a:schemeClr val="bg2"/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Nitti Grotesk" panose="020B0503040202020003" pitchFamily="34" charset="0"/>
              </a:rPr>
              <a:t>Arbeidsmarkt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w</a:t>
            </a:r>
            <a:r>
              <a:rPr lang="nl-NL" sz="1400" dirty="0" smtClean="0">
                <a:latin typeface="Nitti Grotesk" panose="020B0503040202020003" pitchFamily="34" charset="0"/>
              </a:rPr>
              <a:t>erkende ouderen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latin typeface="Nitti Grotesk" panose="020B0503040202020003" pitchFamily="34" charset="0"/>
              </a:rPr>
              <a:t>zzp-</a:t>
            </a:r>
            <a:r>
              <a:rPr lang="nl-NL" sz="1400" dirty="0" err="1" smtClean="0">
                <a:latin typeface="Nitti Grotesk" panose="020B0503040202020003" pitchFamily="34" charset="0"/>
              </a:rPr>
              <a:t>ers</a:t>
            </a:r>
            <a:r>
              <a:rPr lang="nl-NL" sz="1400" dirty="0" smtClean="0">
                <a:latin typeface="Nitti Grotesk" panose="020B0503040202020003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latin typeface="Nitti Grotesk" panose="020B0503040202020003" pitchFamily="34" charset="0"/>
                <a:hlinkClick r:id="rId6" action="ppaction://hlinksldjump"/>
              </a:rPr>
              <a:t>vacaturegraad</a:t>
            </a:r>
            <a:endParaRPr lang="nl-NL" sz="1400" baseline="30000" dirty="0" smtClean="0">
              <a:latin typeface="Nitti Grotesk" panose="020B0503040202020003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v</a:t>
            </a:r>
            <a:r>
              <a:rPr lang="nl-NL" sz="1400" dirty="0" smtClean="0">
                <a:latin typeface="Nitti Grotesk" panose="020B0503040202020003" pitchFamily="34" charset="0"/>
              </a:rPr>
              <a:t>raag &gt; aanbod</a:t>
            </a:r>
            <a:endParaRPr lang="nl-NL" sz="1600" dirty="0" smtClean="0">
              <a:latin typeface="Nitti Grotesk" panose="020B0503040202020003" pitchFamily="34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6633892" y="3649110"/>
            <a:ext cx="2220870" cy="800219"/>
          </a:xfrm>
          <a:prstGeom prst="rect">
            <a:avLst/>
          </a:prstGeom>
          <a:solidFill>
            <a:schemeClr val="bg2"/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Nitti Grotesk" panose="020B0503040202020003" pitchFamily="34" charset="0"/>
              </a:rPr>
              <a:t>Werk</a:t>
            </a:r>
            <a:r>
              <a:rPr lang="nl-NL" sz="1400" baseline="30000" dirty="0">
                <a:latin typeface="Nitti Grotesk" panose="020B0503040202020003" pitchFamily="34" charset="0"/>
              </a:rPr>
              <a:t> </a:t>
            </a:r>
            <a:endParaRPr lang="nl-NL" sz="1400" baseline="30000" dirty="0" smtClean="0">
              <a:latin typeface="Nitti Grotesk" panose="020B0503040202020003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400" dirty="0" smtClean="0">
                <a:latin typeface="Nitti Grotesk" panose="020B0503040202020003" pitchFamily="34" charset="0"/>
              </a:rPr>
              <a:t>werkzekerheid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latin typeface="Nitti Grotesk" panose="020B0503040202020003" pitchFamily="34" charset="0"/>
              </a:rPr>
              <a:t>betekenisvol werk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9376705" y="3649110"/>
            <a:ext cx="2463869" cy="1446550"/>
          </a:xfrm>
          <a:prstGeom prst="rect">
            <a:avLst/>
          </a:prstGeom>
          <a:solidFill>
            <a:schemeClr val="bg2"/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Nitti Grotesk" panose="020B0503040202020003" pitchFamily="34" charset="0"/>
              </a:rPr>
              <a:t>Technologie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d</a:t>
            </a:r>
            <a:r>
              <a:rPr lang="nl-NL" sz="1400" dirty="0" smtClean="0">
                <a:latin typeface="Nitti Grotesk" panose="020B0503040202020003" pitchFamily="34" charset="0"/>
              </a:rPr>
              <a:t>igitalisering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latin typeface="Nitti Grotesk" panose="020B0503040202020003" pitchFamily="34" charset="0"/>
              </a:rPr>
              <a:t>beslissings- en handelings- sturende technologie (kunstmatige intelligentie)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v</a:t>
            </a:r>
            <a:r>
              <a:rPr lang="nl-NL" sz="1400" dirty="0" smtClean="0">
                <a:latin typeface="Nitti Grotesk" panose="020B0503040202020003" pitchFamily="34" charset="0"/>
              </a:rPr>
              <a:t>ersnelde ontwikkeling</a:t>
            </a:r>
          </a:p>
        </p:txBody>
      </p:sp>
      <p:pic>
        <p:nvPicPr>
          <p:cNvPr id="31" name="Afbeelding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2289" y="2200853"/>
            <a:ext cx="1162140" cy="1162140"/>
          </a:xfrm>
          <a:prstGeom prst="rect">
            <a:avLst/>
          </a:prstGeom>
        </p:spPr>
      </p:pic>
      <p:pic>
        <p:nvPicPr>
          <p:cNvPr id="1025" name="Afbeelding 10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6045" y="2334711"/>
            <a:ext cx="1028282" cy="1028282"/>
          </a:xfrm>
          <a:prstGeom prst="rect">
            <a:avLst/>
          </a:prstGeom>
        </p:spPr>
      </p:pic>
      <p:pic>
        <p:nvPicPr>
          <p:cNvPr id="1027" name="Afbeelding 10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632" y="2117725"/>
            <a:ext cx="1280525" cy="1280525"/>
          </a:xfrm>
          <a:prstGeom prst="rect">
            <a:avLst/>
          </a:prstGeom>
        </p:spPr>
      </p:pic>
      <p:pic>
        <p:nvPicPr>
          <p:cNvPr id="1028" name="Afbeelding 10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1459" y="2117725"/>
            <a:ext cx="1150475" cy="115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6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euw StAZ logo_1024x4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200" y="5954935"/>
            <a:ext cx="1490889" cy="6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489859" y="4866640"/>
            <a:ext cx="10593006" cy="1150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Afbeelding 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91" y="5685853"/>
            <a:ext cx="17335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639" y="2027390"/>
            <a:ext cx="7853655" cy="3640462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0" y="0"/>
            <a:ext cx="12192000" cy="1596571"/>
          </a:xfrm>
          <a:prstGeom prst="rect">
            <a:avLst/>
          </a:prstGeom>
          <a:solidFill>
            <a:srgbClr val="00407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>
                <a:solidFill>
                  <a:schemeClr val="bg1"/>
                </a:solidFill>
              </a:rPr>
              <a:t>	</a:t>
            </a:r>
            <a:r>
              <a:rPr lang="nl-NL" sz="4000" b="1" dirty="0" smtClean="0">
                <a:solidFill>
                  <a:schemeClr val="bg1"/>
                </a:solidFill>
              </a:rPr>
              <a:t>Vacaturegraad</a:t>
            </a:r>
            <a:endParaRPr lang="nl-N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12192000" cy="1596571"/>
          </a:xfrm>
          <a:prstGeom prst="rect">
            <a:avLst/>
          </a:prstGeom>
          <a:solidFill>
            <a:srgbClr val="00407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>
                <a:solidFill>
                  <a:schemeClr val="bg1"/>
                </a:solidFill>
              </a:rPr>
              <a:t>	</a:t>
            </a:r>
            <a:r>
              <a:rPr lang="nl-NL" sz="4000" b="1" dirty="0" smtClean="0">
                <a:solidFill>
                  <a:schemeClr val="bg1"/>
                </a:solidFill>
              </a:rPr>
              <a:t>Trends zorg</a:t>
            </a:r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Nieuw StAZ logo_1024x4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200" y="5954935"/>
            <a:ext cx="1490889" cy="6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489859" y="4866640"/>
            <a:ext cx="10593006" cy="1150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Afbeelding 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91" y="5685853"/>
            <a:ext cx="17335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433" y="1990507"/>
            <a:ext cx="947349" cy="94734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4372" y="1910241"/>
            <a:ext cx="1177826" cy="117782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405343" y="3333830"/>
            <a:ext cx="3633258" cy="2092881"/>
          </a:xfrm>
          <a:prstGeom prst="rect">
            <a:avLst/>
          </a:prstGeom>
          <a:solidFill>
            <a:schemeClr val="bg2"/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Nitti Grotesk" panose="020B0503040202020003" pitchFamily="34" charset="0"/>
              </a:rPr>
              <a:t>Vraag 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a</a:t>
            </a:r>
            <a:r>
              <a:rPr lang="nl-NL" sz="1400" dirty="0" smtClean="0">
                <a:latin typeface="Nitti Grotesk" panose="020B0503040202020003" pitchFamily="34" charset="0"/>
              </a:rPr>
              <a:t>utonome  en snelle groei 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v</a:t>
            </a:r>
            <a:r>
              <a:rPr lang="nl-NL" sz="1400" dirty="0" smtClean="0">
                <a:latin typeface="Nitti Grotesk" panose="020B0503040202020003" pitchFamily="34" charset="0"/>
              </a:rPr>
              <a:t>eranderende </a:t>
            </a:r>
            <a:r>
              <a:rPr lang="nl-NL" sz="1400" dirty="0">
                <a:latin typeface="Nitti Grotesk" panose="020B0503040202020003" pitchFamily="34" charset="0"/>
              </a:rPr>
              <a:t>verwachtingen over behandelingen </a:t>
            </a:r>
            <a:endParaRPr lang="nl-NL" sz="1400" dirty="0" smtClean="0">
              <a:latin typeface="Nitti Grotesk" panose="020B0503040202020003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400" dirty="0" smtClean="0">
                <a:latin typeface="Nitti Grotesk" panose="020B0503040202020003" pitchFamily="34" charset="0"/>
              </a:rPr>
              <a:t>toename </a:t>
            </a:r>
            <a:r>
              <a:rPr lang="nl-NL" sz="1400" dirty="0">
                <a:latin typeface="Nitti Grotesk" panose="020B0503040202020003" pitchFamily="34" charset="0"/>
              </a:rPr>
              <a:t>van ‘geïnformeerde’ </a:t>
            </a:r>
            <a:r>
              <a:rPr lang="nl-NL" sz="1400" dirty="0" smtClean="0">
                <a:latin typeface="Nitti Grotesk" panose="020B0503040202020003" pitchFamily="34" charset="0"/>
              </a:rPr>
              <a:t>zorgvraag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latin typeface="Nitti Grotesk" panose="020B0503040202020003" pitchFamily="34" charset="0"/>
              </a:rPr>
              <a:t>chronische </a:t>
            </a:r>
            <a:r>
              <a:rPr lang="nl-NL" sz="1400" dirty="0">
                <a:latin typeface="Nitti Grotesk" panose="020B0503040202020003" pitchFamily="34" charset="0"/>
              </a:rPr>
              <a:t>ziekten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latin typeface="Nitti Grotesk" panose="020B0503040202020003" pitchFamily="34" charset="0"/>
              </a:rPr>
              <a:t>mantelzorg</a:t>
            </a:r>
            <a:endParaRPr lang="nl-NL" sz="1400" dirty="0">
              <a:latin typeface="Nitti Grotesk" panose="020B0503040202020003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400" dirty="0" smtClean="0">
                <a:latin typeface="Nitti Grotesk" panose="020B0503040202020003" pitchFamily="34" charset="0"/>
              </a:rPr>
              <a:t>diversiteit aan zorgvraag 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latin typeface="Nitti Grotesk" panose="020B0503040202020003" pitchFamily="34" charset="0"/>
              </a:rPr>
              <a:t>‘passende zorg’ 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572003" y="3331793"/>
            <a:ext cx="3225797" cy="1661993"/>
          </a:xfrm>
          <a:prstGeom prst="rect">
            <a:avLst/>
          </a:prstGeom>
          <a:solidFill>
            <a:schemeClr val="bg2"/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Nitti Grotesk" panose="020B0503040202020003" pitchFamily="34" charset="0"/>
              </a:rPr>
              <a:t>Aanbod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n</a:t>
            </a:r>
            <a:r>
              <a:rPr lang="nl-NL" sz="1400" dirty="0" smtClean="0">
                <a:latin typeface="Nitti Grotesk" panose="020B0503040202020003" pitchFamily="34" charset="0"/>
              </a:rPr>
              <a:t>ieuwe aanbieders (</a:t>
            </a:r>
            <a:r>
              <a:rPr lang="nl-NL" sz="1400" dirty="0" err="1" smtClean="0">
                <a:latin typeface="Nitti Grotesk" panose="020B0503040202020003" pitchFamily="34" charset="0"/>
              </a:rPr>
              <a:t>agv</a:t>
            </a:r>
            <a:r>
              <a:rPr lang="nl-NL" sz="1400" dirty="0" smtClean="0">
                <a:latin typeface="Nitti Grotesk" panose="020B0503040202020003" pitchFamily="34" charset="0"/>
              </a:rPr>
              <a:t> nieuwe technologie)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d</a:t>
            </a:r>
            <a:r>
              <a:rPr lang="nl-NL" sz="1400" dirty="0" smtClean="0">
                <a:latin typeface="Nitti Grotesk" panose="020B0503040202020003" pitchFamily="34" charset="0"/>
              </a:rPr>
              <a:t>igitaal ‘aanbod’ met behulp van AR/VR en apps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n</a:t>
            </a:r>
            <a:r>
              <a:rPr lang="nl-NL" sz="1400" dirty="0" smtClean="0">
                <a:latin typeface="Nitti Grotesk" panose="020B0503040202020003" pitchFamily="34" charset="0"/>
              </a:rPr>
              <a:t>ieuwe behandelingen 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latin typeface="Nitti Grotesk" panose="020B0503040202020003" pitchFamily="34" charset="0"/>
              </a:rPr>
              <a:t>brede </a:t>
            </a:r>
            <a:r>
              <a:rPr lang="nl-NL" sz="1400" dirty="0">
                <a:latin typeface="Nitti Grotesk" panose="020B0503040202020003" pitchFamily="34" charset="0"/>
              </a:rPr>
              <a:t>gezondheid en </a:t>
            </a:r>
            <a:r>
              <a:rPr lang="nl-NL" sz="1400" dirty="0" smtClean="0">
                <a:latin typeface="Nitti Grotesk" panose="020B0503040202020003" pitchFamily="34" charset="0"/>
              </a:rPr>
              <a:t>preventie</a:t>
            </a:r>
            <a:endParaRPr lang="nl-NL" dirty="0">
              <a:latin typeface="Nitti Grotesk" panose="020B0503040202020003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8914342" y="3331793"/>
            <a:ext cx="2896658" cy="123110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Nitti Grotesk" panose="020B0503040202020003" pitchFamily="34" charset="0"/>
              </a:rPr>
              <a:t>Kosten 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s</a:t>
            </a:r>
            <a:r>
              <a:rPr lang="nl-NL" sz="1400" dirty="0" smtClean="0">
                <a:latin typeface="Nitti Grotesk" panose="020B0503040202020003" pitchFamily="34" charset="0"/>
              </a:rPr>
              <a:t>tructurele stijging; van 12,7% bbp (2015) naar 20% bbp (2060)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latin typeface="Nitti Grotesk" panose="020B0503040202020003" pitchFamily="34" charset="0"/>
              </a:rPr>
              <a:t>uitgavenstijging vooral in ziekenhuiszorg en ouderenzorg.</a:t>
            </a:r>
            <a:endParaRPr lang="nl-NL" dirty="0">
              <a:latin typeface="Nitti Grotesk" panose="020B0503040202020003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30" y="1944993"/>
            <a:ext cx="1248303" cy="111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12192000" cy="1596571"/>
          </a:xfrm>
          <a:prstGeom prst="rect">
            <a:avLst/>
          </a:prstGeom>
          <a:solidFill>
            <a:srgbClr val="00407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>
                <a:solidFill>
                  <a:schemeClr val="bg1"/>
                </a:solidFill>
              </a:rPr>
              <a:t>	</a:t>
            </a:r>
            <a:r>
              <a:rPr lang="nl-NL" sz="4000" b="1" dirty="0" smtClean="0">
                <a:solidFill>
                  <a:schemeClr val="bg1"/>
                </a:solidFill>
              </a:rPr>
              <a:t>Werken in de zorg</a:t>
            </a:r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Nieuw StAZ logo_1024x4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200" y="5954935"/>
            <a:ext cx="1490889" cy="6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489859" y="4866640"/>
            <a:ext cx="10593006" cy="1150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Afbeelding 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91" y="5685853"/>
            <a:ext cx="17335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71" y="1942572"/>
            <a:ext cx="1215496" cy="121549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7487" y="2002631"/>
            <a:ext cx="1095378" cy="1095378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335172" y="3365202"/>
            <a:ext cx="3161561" cy="2523768"/>
          </a:xfrm>
          <a:prstGeom prst="rect">
            <a:avLst/>
          </a:prstGeom>
          <a:solidFill>
            <a:schemeClr val="bg2"/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Nitti Grotesk" panose="020B0503040202020003" pitchFamily="34" charset="0"/>
              </a:rPr>
              <a:t>Werkenden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latin typeface="Nitti Grotesk" panose="020B0503040202020003" pitchFamily="34" charset="0"/>
              </a:rPr>
              <a:t>in 2040 werkt 25% van de werkenden in de zorg (2060: 33%)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  <a:hlinkClick r:id="rId8" action="ppaction://hlinksldjump"/>
              </a:rPr>
              <a:t>t</a:t>
            </a:r>
            <a:r>
              <a:rPr lang="nl-NL" sz="1400" dirty="0" smtClean="0">
                <a:latin typeface="Nitti Grotesk" panose="020B0503040202020003" pitchFamily="34" charset="0"/>
                <a:hlinkClick r:id="rId8" action="ppaction://hlinksldjump"/>
              </a:rPr>
              <a:t>oenemend aandeel </a:t>
            </a:r>
            <a:r>
              <a:rPr lang="nl-NL" sz="1400" dirty="0" err="1" smtClean="0">
                <a:latin typeface="Nitti Grotesk" panose="020B0503040202020003" pitchFamily="34" charset="0"/>
                <a:hlinkClick r:id="rId8" action="ppaction://hlinksldjump"/>
              </a:rPr>
              <a:t>zpp-ers</a:t>
            </a:r>
            <a:endParaRPr lang="nl-NL" sz="1400" baseline="30000" dirty="0" smtClean="0">
              <a:latin typeface="Nitti Grotesk" panose="020B0503040202020003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v</a:t>
            </a:r>
            <a:r>
              <a:rPr lang="nl-NL" sz="1400" dirty="0" smtClean="0">
                <a:latin typeface="Nitti Grotesk" panose="020B0503040202020003" pitchFamily="34" charset="0"/>
              </a:rPr>
              <a:t>erschuiving van huidige professionals naar een bredere groep van werkenden (ook niet-klinisch)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t</a:t>
            </a:r>
            <a:r>
              <a:rPr lang="nl-NL" sz="1400" dirty="0" smtClean="0">
                <a:latin typeface="Nitti Grotesk" panose="020B0503040202020003" pitchFamily="34" charset="0"/>
              </a:rPr>
              <a:t>oename gemiddelde leeftijd zorgmedewerker </a:t>
            </a:r>
            <a:endParaRPr lang="nl-NL" sz="1400" baseline="30000" dirty="0" smtClean="0">
              <a:latin typeface="Nitti Grotesk" panose="020B0503040202020003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s</a:t>
            </a:r>
            <a:r>
              <a:rPr lang="nl-NL" sz="1400" dirty="0" smtClean="0">
                <a:latin typeface="Nitti Grotesk" panose="020B0503040202020003" pitchFamily="34" charset="0"/>
              </a:rPr>
              <a:t>tructureel tekort aan medewerkers in de zorg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4549435" y="3365202"/>
            <a:ext cx="3308989" cy="2954655"/>
          </a:xfrm>
          <a:prstGeom prst="rect">
            <a:avLst/>
          </a:prstGeom>
          <a:solidFill>
            <a:schemeClr val="bg2"/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>
                <a:latin typeface="Nitti Grotesk" panose="020B0503040202020003" pitchFamily="34" charset="0"/>
              </a:rPr>
              <a:t>W</a:t>
            </a:r>
            <a:r>
              <a:rPr lang="nl-NL" b="1" dirty="0" smtClean="0">
                <a:latin typeface="Nitti Grotesk" panose="020B0503040202020003" pitchFamily="34" charset="0"/>
              </a:rPr>
              <a:t>erkinhoud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n</a:t>
            </a:r>
            <a:r>
              <a:rPr lang="nl-NL" sz="1400" dirty="0" smtClean="0">
                <a:latin typeface="Nitti Grotesk" panose="020B0503040202020003" pitchFamily="34" charset="0"/>
              </a:rPr>
              <a:t>ieuwe technologie: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sz="1400" dirty="0">
                <a:latin typeface="Nitti Grotesk" panose="020B0503040202020003" pitchFamily="34" charset="0"/>
              </a:rPr>
              <a:t>z</a:t>
            </a:r>
            <a:r>
              <a:rPr lang="nl-NL" sz="1400" dirty="0" smtClean="0">
                <a:latin typeface="Nitti Grotesk" panose="020B0503040202020003" pitchFamily="34" charset="0"/>
              </a:rPr>
              <a:t>org op afstand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sz="1400" dirty="0" err="1">
                <a:latin typeface="Nitti Grotesk" panose="020B0503040202020003" pitchFamily="34" charset="0"/>
              </a:rPr>
              <a:t>d</a:t>
            </a:r>
            <a:r>
              <a:rPr lang="nl-NL" sz="1400" dirty="0" err="1" smtClean="0">
                <a:latin typeface="Nitti Grotesk" panose="020B0503040202020003" pitchFamily="34" charset="0"/>
              </a:rPr>
              <a:t>atagestuurd</a:t>
            </a:r>
            <a:r>
              <a:rPr lang="nl-NL" sz="1400" dirty="0" smtClean="0">
                <a:latin typeface="Nitti Grotesk" panose="020B0503040202020003" pitchFamily="34" charset="0"/>
              </a:rPr>
              <a:t>: </a:t>
            </a:r>
            <a:r>
              <a:rPr lang="nl-NL" sz="1400" dirty="0" err="1" smtClean="0">
                <a:latin typeface="Nitti Grotesk" panose="020B0503040202020003" pitchFamily="34" charset="0"/>
              </a:rPr>
              <a:t>pro-actief</a:t>
            </a:r>
            <a:r>
              <a:rPr lang="nl-NL" sz="1400" dirty="0" smtClean="0">
                <a:latin typeface="Nitti Grotesk" panose="020B0503040202020003" pitchFamily="34" charset="0"/>
              </a:rPr>
              <a:t> en voorspellend (AI)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sz="1400" dirty="0" smtClean="0">
                <a:latin typeface="Nitti Grotesk" panose="020B0503040202020003" pitchFamily="34" charset="0"/>
              </a:rPr>
              <a:t> virtual </a:t>
            </a:r>
            <a:r>
              <a:rPr lang="nl-NL" sz="1400" dirty="0" err="1" smtClean="0">
                <a:latin typeface="Nitti Grotesk" panose="020B0503040202020003" pitchFamily="34" charset="0"/>
              </a:rPr>
              <a:t>reality</a:t>
            </a:r>
            <a:endParaRPr lang="nl-NL" sz="1400" dirty="0" smtClean="0">
              <a:latin typeface="Nitti Grotesk" panose="020B0503040202020003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v</a:t>
            </a:r>
            <a:r>
              <a:rPr lang="nl-NL" sz="1400" dirty="0" smtClean="0">
                <a:latin typeface="Nitti Grotesk" panose="020B0503040202020003" pitchFamily="34" charset="0"/>
              </a:rPr>
              <a:t>an functie- naar taakgerichte zorg</a:t>
            </a:r>
            <a:endParaRPr lang="nl-NL" sz="1400" baseline="30000" dirty="0" smtClean="0">
              <a:latin typeface="Nitti Grotesk" panose="020B0503040202020003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o</a:t>
            </a:r>
            <a:r>
              <a:rPr lang="nl-NL" sz="1400" dirty="0" smtClean="0">
                <a:latin typeface="Nitti Grotesk" panose="020B0503040202020003" pitchFamily="34" charset="0"/>
              </a:rPr>
              <a:t>rganiseren van zorg in de keten / verbinden van eerste, tweede en derdelijns zorg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m</a:t>
            </a:r>
            <a:r>
              <a:rPr lang="nl-NL" sz="1400" dirty="0" smtClean="0">
                <a:latin typeface="Nitti Grotesk" panose="020B0503040202020003" pitchFamily="34" charset="0"/>
              </a:rPr>
              <a:t>eer aandacht voor preventie (leefstijl)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p</a:t>
            </a:r>
            <a:r>
              <a:rPr lang="nl-NL" sz="1400" dirty="0" smtClean="0">
                <a:latin typeface="Nitti Grotesk" panose="020B0503040202020003" pitchFamily="34" charset="0"/>
              </a:rPr>
              <a:t>ersoonsgebonden zorg</a:t>
            </a:r>
            <a:r>
              <a:rPr lang="nl-NL" sz="1400" dirty="0" smtClean="0">
                <a:latin typeface="Nitti Grotesk" panose="020B0503040202020003" pitchFamily="34" charset="0"/>
                <a:sym typeface="Wingdings" panose="05000000000000000000" pitchFamily="2" charset="2"/>
              </a:rPr>
              <a:t> er is niet één juiste, gewenste interventie.</a:t>
            </a:r>
            <a:endParaRPr lang="nl-NL" sz="1400" dirty="0" smtClean="0">
              <a:latin typeface="Nitti Grotesk" panose="020B0503040202020003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8387399" y="3365202"/>
            <a:ext cx="3530601" cy="1877437"/>
          </a:xfrm>
          <a:prstGeom prst="rect">
            <a:avLst/>
          </a:prstGeom>
          <a:solidFill>
            <a:schemeClr val="bg2"/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Nitti Grotesk" panose="020B0503040202020003" pitchFamily="34" charset="0"/>
              </a:rPr>
              <a:t>Werkomstandigheden &amp; Organisatie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latin typeface="Nitti Grotesk" panose="020B0503040202020003" pitchFamily="34" charset="0"/>
              </a:rPr>
              <a:t>van organisatie- naar </a:t>
            </a:r>
            <a:r>
              <a:rPr lang="nl-NL" sz="1400" dirty="0" err="1" smtClean="0">
                <a:latin typeface="Nitti Grotesk" panose="020B0503040202020003" pitchFamily="34" charset="0"/>
              </a:rPr>
              <a:t>procesgebonden</a:t>
            </a:r>
            <a:r>
              <a:rPr lang="nl-NL" sz="1400" dirty="0" smtClean="0">
                <a:latin typeface="Nitti Grotesk" panose="020B0503040202020003" pitchFamily="34" charset="0"/>
              </a:rPr>
              <a:t> zorg </a:t>
            </a:r>
            <a:r>
              <a:rPr lang="nl-NL" sz="1400" dirty="0" smtClean="0">
                <a:latin typeface="Nitti Grotesk" panose="020B0503040202020003" pitchFamily="34" charset="0"/>
                <a:sym typeface="Wingdings" panose="05000000000000000000" pitchFamily="2" charset="2"/>
              </a:rPr>
              <a:t> organiseren van zorg door de hele keten</a:t>
            </a:r>
            <a:endParaRPr lang="nl-NL" sz="1400" dirty="0" smtClean="0">
              <a:latin typeface="Nitti Grotesk" panose="020B0503040202020003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g</a:t>
            </a:r>
            <a:r>
              <a:rPr lang="nl-NL" sz="1400" dirty="0" smtClean="0">
                <a:latin typeface="Nitti Grotesk" panose="020B0503040202020003" pitchFamily="34" charset="0"/>
              </a:rPr>
              <a:t>ericht op verhoging arbeidsproductiviteit; maar mogelijkheden voor verbetering arbeidsproductiviteit zijn beperkt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Nitti Grotesk" panose="020B0503040202020003" pitchFamily="34" charset="0"/>
              </a:rPr>
              <a:t>t</a:t>
            </a:r>
            <a:r>
              <a:rPr lang="nl-NL" sz="1400" dirty="0" smtClean="0">
                <a:latin typeface="Nitti Grotesk" panose="020B0503040202020003" pitchFamily="34" charset="0"/>
              </a:rPr>
              <a:t>oenemende werkdruk en ziekteverzuim</a:t>
            </a:r>
          </a:p>
          <a:p>
            <a:pPr lvl="1"/>
            <a:endParaRPr lang="nl-NL" sz="1400" dirty="0" smtClean="0">
              <a:latin typeface="Nitti Grotesk" panose="020B0503040202020003" pitchFamily="34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71" y="1942572"/>
            <a:ext cx="1173430" cy="1132437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71" y="1961784"/>
            <a:ext cx="1215496" cy="1215496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7487" y="2021843"/>
            <a:ext cx="1095378" cy="1095378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71" y="1961784"/>
            <a:ext cx="1173430" cy="11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euw StAZ logo_1024x4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200" y="5954935"/>
            <a:ext cx="1490889" cy="6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489859" y="4866640"/>
            <a:ext cx="10593006" cy="1150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Afbeelding 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91" y="5685853"/>
            <a:ext cx="173355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hoek 8"/>
          <p:cNvSpPr/>
          <p:nvPr/>
        </p:nvSpPr>
        <p:spPr>
          <a:xfrm>
            <a:off x="0" y="0"/>
            <a:ext cx="12192000" cy="1596571"/>
          </a:xfrm>
          <a:prstGeom prst="rect">
            <a:avLst/>
          </a:prstGeom>
          <a:solidFill>
            <a:srgbClr val="00407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>
                <a:solidFill>
                  <a:schemeClr val="bg1"/>
                </a:solidFill>
              </a:rPr>
              <a:t>	</a:t>
            </a:r>
            <a:r>
              <a:rPr lang="nl-NL" sz="4000" b="1" dirty="0" smtClean="0">
                <a:solidFill>
                  <a:schemeClr val="bg1"/>
                </a:solidFill>
              </a:rPr>
              <a:t>ZZP-</a:t>
            </a:r>
            <a:r>
              <a:rPr lang="nl-NL" sz="4000" b="1" dirty="0" err="1" smtClean="0">
                <a:solidFill>
                  <a:schemeClr val="bg1"/>
                </a:solidFill>
              </a:rPr>
              <a:t>ers</a:t>
            </a:r>
            <a:r>
              <a:rPr lang="nl-NL" sz="4000" b="1" dirty="0" smtClean="0">
                <a:solidFill>
                  <a:schemeClr val="bg1"/>
                </a:solidFill>
              </a:rPr>
              <a:t> in de Zorg &amp; Welzijn </a:t>
            </a:r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1265" y="2363108"/>
            <a:ext cx="7016644" cy="349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-8659"/>
            <a:ext cx="12192000" cy="1596571"/>
          </a:xfrm>
          <a:prstGeom prst="rect">
            <a:avLst/>
          </a:prstGeom>
          <a:solidFill>
            <a:srgbClr val="00407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>
                <a:solidFill>
                  <a:schemeClr val="bg1"/>
                </a:solidFill>
              </a:rPr>
              <a:t>	</a:t>
            </a:r>
            <a:r>
              <a:rPr lang="nl-NL" sz="4000" b="1" dirty="0" smtClean="0">
                <a:solidFill>
                  <a:schemeClr val="bg1"/>
                </a:solidFill>
              </a:rPr>
              <a:t>Toekomst van Werk (in de zorg)</a:t>
            </a:r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Nieuw StAZ logo_1024x4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200" y="5954935"/>
            <a:ext cx="1490889" cy="6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91" y="5685853"/>
            <a:ext cx="173355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Ovaal 1032"/>
          <p:cNvSpPr/>
          <p:nvPr/>
        </p:nvSpPr>
        <p:spPr>
          <a:xfrm>
            <a:off x="5036123" y="2627963"/>
            <a:ext cx="2939477" cy="28464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37" name="Rechte verbindingslijn met pijl 1036"/>
          <p:cNvCxnSpPr/>
          <p:nvPr/>
        </p:nvCxnSpPr>
        <p:spPr>
          <a:xfrm>
            <a:off x="3648386" y="3175599"/>
            <a:ext cx="1285390" cy="4764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/>
          <p:cNvCxnSpPr/>
          <p:nvPr/>
        </p:nvCxnSpPr>
        <p:spPr>
          <a:xfrm flipV="1">
            <a:off x="3622518" y="4809203"/>
            <a:ext cx="1311258" cy="5337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Afbeelding 10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6133" y="2214874"/>
            <a:ext cx="632785" cy="650288"/>
          </a:xfrm>
          <a:prstGeom prst="rect">
            <a:avLst/>
          </a:prstGeom>
        </p:spPr>
      </p:pic>
      <p:sp>
        <p:nvSpPr>
          <p:cNvPr id="1029" name="Ovaal 1028"/>
          <p:cNvSpPr/>
          <p:nvPr/>
        </p:nvSpPr>
        <p:spPr>
          <a:xfrm>
            <a:off x="808002" y="1744883"/>
            <a:ext cx="2718546" cy="24332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/>
          <p:cNvGrpSpPr/>
          <p:nvPr/>
        </p:nvGrpSpPr>
        <p:grpSpPr>
          <a:xfrm>
            <a:off x="1233269" y="1797907"/>
            <a:ext cx="1664681" cy="2041669"/>
            <a:chOff x="1233269" y="1797907"/>
            <a:chExt cx="1664681" cy="2041669"/>
          </a:xfrm>
        </p:grpSpPr>
        <p:pic>
          <p:nvPicPr>
            <p:cNvPr id="31" name="Afbeelding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3269" y="2211044"/>
              <a:ext cx="585965" cy="602173"/>
            </a:xfrm>
            <a:prstGeom prst="rect">
              <a:avLst/>
            </a:prstGeom>
          </p:spPr>
        </p:pic>
        <p:pic>
          <p:nvPicPr>
            <p:cNvPr id="1027" name="Afbeelding 10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97318" y="2961529"/>
              <a:ext cx="665031" cy="683426"/>
            </a:xfrm>
            <a:prstGeom prst="rect">
              <a:avLst/>
            </a:prstGeom>
          </p:spPr>
        </p:pic>
        <p:pic>
          <p:nvPicPr>
            <p:cNvPr id="1028" name="Afbeelding 10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69384" y="2988092"/>
              <a:ext cx="828566" cy="851484"/>
            </a:xfrm>
            <a:prstGeom prst="rect">
              <a:avLst/>
            </a:prstGeom>
          </p:spPr>
        </p:pic>
        <p:sp>
          <p:nvSpPr>
            <p:cNvPr id="1042" name="Tekstvak 1041"/>
            <p:cNvSpPr txBox="1"/>
            <p:nvPr/>
          </p:nvSpPr>
          <p:spPr>
            <a:xfrm>
              <a:off x="1787460" y="1797907"/>
              <a:ext cx="837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i="1" dirty="0" smtClean="0">
                  <a:solidFill>
                    <a:schemeClr val="accent5">
                      <a:lumMod val="50000"/>
                    </a:schemeClr>
                  </a:solidFill>
                </a:rPr>
                <a:t>werk</a:t>
              </a:r>
              <a:endParaRPr lang="nl-NL" b="1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031" name="Ovaal 1030"/>
          <p:cNvSpPr/>
          <p:nvPr/>
        </p:nvSpPr>
        <p:spPr>
          <a:xfrm>
            <a:off x="782458" y="4377375"/>
            <a:ext cx="2744090" cy="2425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" name="Groep 3"/>
          <p:cNvGrpSpPr/>
          <p:nvPr/>
        </p:nvGrpSpPr>
        <p:grpSpPr>
          <a:xfrm>
            <a:off x="1153572" y="4418899"/>
            <a:ext cx="1942655" cy="2070052"/>
            <a:chOff x="1153572" y="4418899"/>
            <a:chExt cx="1942655" cy="2070052"/>
          </a:xfrm>
        </p:grpSpPr>
        <p:pic>
          <p:nvPicPr>
            <p:cNvPr id="39" name="Afbeelding 3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55215" y="4798943"/>
              <a:ext cx="607783" cy="654455"/>
            </a:xfrm>
            <a:prstGeom prst="rect">
              <a:avLst/>
            </a:prstGeom>
          </p:spPr>
        </p:pic>
        <p:pic>
          <p:nvPicPr>
            <p:cNvPr id="40" name="Afbeelding 3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2260" y="5601710"/>
              <a:ext cx="823967" cy="887241"/>
            </a:xfrm>
            <a:prstGeom prst="rect">
              <a:avLst/>
            </a:prstGeom>
          </p:spPr>
        </p:pic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572" y="5656069"/>
              <a:ext cx="811673" cy="778523"/>
            </a:xfrm>
            <a:prstGeom prst="rect">
              <a:avLst/>
            </a:prstGeom>
          </p:spPr>
        </p:pic>
        <p:sp>
          <p:nvSpPr>
            <p:cNvPr id="61" name="Tekstvak 60"/>
            <p:cNvSpPr txBox="1"/>
            <p:nvPr/>
          </p:nvSpPr>
          <p:spPr>
            <a:xfrm>
              <a:off x="1825572" y="4418899"/>
              <a:ext cx="837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i="1" dirty="0" smtClean="0">
                  <a:solidFill>
                    <a:schemeClr val="accent5">
                      <a:lumMod val="50000"/>
                    </a:schemeClr>
                  </a:solidFill>
                </a:rPr>
                <a:t>zorg</a:t>
              </a:r>
              <a:endParaRPr lang="nl-NL" b="1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5415873" y="2698236"/>
            <a:ext cx="1997001" cy="2523343"/>
            <a:chOff x="5415873" y="2698236"/>
            <a:chExt cx="1997001" cy="2523343"/>
          </a:xfrm>
        </p:grpSpPr>
        <p:pic>
          <p:nvPicPr>
            <p:cNvPr id="44" name="Afbeelding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73" y="3558545"/>
              <a:ext cx="726873" cy="770450"/>
            </a:xfrm>
            <a:prstGeom prst="rect">
              <a:avLst/>
            </a:prstGeom>
          </p:spPr>
        </p:pic>
        <p:pic>
          <p:nvPicPr>
            <p:cNvPr id="45" name="Afbeelding 4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69362" y="4412195"/>
              <a:ext cx="763605" cy="809384"/>
            </a:xfrm>
            <a:prstGeom prst="rect">
              <a:avLst/>
            </a:prstGeom>
          </p:spPr>
        </p:pic>
        <p:pic>
          <p:nvPicPr>
            <p:cNvPr id="46" name="Afbeelding 4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059" y="3450960"/>
              <a:ext cx="759815" cy="777232"/>
            </a:xfrm>
            <a:prstGeom prst="rect">
              <a:avLst/>
            </a:prstGeom>
          </p:spPr>
        </p:pic>
        <p:sp>
          <p:nvSpPr>
            <p:cNvPr id="63" name="Tekstvak 62"/>
            <p:cNvSpPr txBox="1"/>
            <p:nvPr/>
          </p:nvSpPr>
          <p:spPr>
            <a:xfrm>
              <a:off x="5820645" y="2698236"/>
              <a:ext cx="1180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i="1" dirty="0" smtClean="0">
                  <a:solidFill>
                    <a:schemeClr val="accent5">
                      <a:lumMod val="50000"/>
                    </a:schemeClr>
                  </a:solidFill>
                </a:rPr>
                <a:t>werk in de</a:t>
              </a:r>
            </a:p>
            <a:p>
              <a:pPr algn="ctr"/>
              <a:r>
                <a:rPr lang="nl-NL" b="1" i="1" dirty="0" smtClean="0">
                  <a:solidFill>
                    <a:schemeClr val="accent5">
                      <a:lumMod val="50000"/>
                    </a:schemeClr>
                  </a:solidFill>
                </a:rPr>
                <a:t>zorg</a:t>
              </a:r>
              <a:endParaRPr lang="nl-NL" b="1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8209722" y="2472009"/>
            <a:ext cx="3154422" cy="2643044"/>
            <a:chOff x="8209722" y="2472009"/>
            <a:chExt cx="3154422" cy="2643044"/>
          </a:xfrm>
        </p:grpSpPr>
        <p:pic>
          <p:nvPicPr>
            <p:cNvPr id="50" name="932FB0C1-DB9E-4382-9815-8E30DF48EB7C" descr="Untitled_Artwork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2828" y="2472009"/>
              <a:ext cx="1981316" cy="264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Rechte verbindingslijn met pijl 5"/>
            <p:cNvCxnSpPr/>
            <p:nvPr/>
          </p:nvCxnSpPr>
          <p:spPr>
            <a:xfrm>
              <a:off x="8209722" y="3943770"/>
              <a:ext cx="135172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285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6.1.4122"/>
  <p:tag name="SLIDO_PRESENTATION_ID" val="00000000-0000-0000-0000-000000000000"/>
  <p:tag name="SLIDO_EVENT_UUID" val="1e5d73e6-46d7-4da5-a4ce-83b3eab9eddb"/>
  <p:tag name="SLIDO_EVENT_SECTION_UUID" val="015be9d1-7ed5-4007-a801-2707b6c806bb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463</Words>
  <Application>Microsoft Office PowerPoint</Application>
  <PresentationFormat>Breedbeeld</PresentationFormat>
  <Paragraphs>108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Nitti Grotesk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CAOP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Ileen Wichers</dc:creator>
  <cp:lastModifiedBy>Wilco Brinkman</cp:lastModifiedBy>
  <cp:revision>73</cp:revision>
  <cp:lastPrinted>2023-08-30T11:07:45Z</cp:lastPrinted>
  <dcterms:created xsi:type="dcterms:W3CDTF">2023-01-26T14:04:03Z</dcterms:created>
  <dcterms:modified xsi:type="dcterms:W3CDTF">2023-09-18T12:39:51Z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1.6.1.4122</vt:lpwstr>
  </property>
</Properties>
</file>